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mbria" panose="02040503050406030204" pitchFamily="18" charset="0"/>
      <p:regular r:id="rId12"/>
      <p:bold r:id="rId13"/>
      <p:italic r:id="rId14"/>
      <p:boldItalic r:id="rId15"/>
    </p:embeddedFont>
    <p:embeddedFont>
      <p:font typeface="Cambria Bold" panose="02040803050406030204" pitchFamily="18" charset="0"/>
      <p:regular r:id="rId16"/>
      <p:bold r:id="rId17"/>
    </p:embeddedFont>
    <p:embeddedFont>
      <p:font typeface="Poppin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801029" cy="12526186"/>
          </a:xfrm>
          <a:custGeom>
            <a:avLst/>
            <a:gdLst/>
            <a:ahLst/>
            <a:cxnLst/>
            <a:rect l="l" t="t" r="r" b="b"/>
            <a:pathLst>
              <a:path w="18801029" h="12526186">
                <a:moveTo>
                  <a:pt x="0" y="0"/>
                </a:moveTo>
                <a:lnTo>
                  <a:pt x="18801029" y="0"/>
                </a:lnTo>
                <a:lnTo>
                  <a:pt x="18801029" y="12526186"/>
                </a:lnTo>
                <a:lnTo>
                  <a:pt x="0" y="12526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751321" y="4519813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11040" y="3480040"/>
            <a:ext cx="15209195" cy="3891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32"/>
              </a:lnSpc>
              <a:spcBef>
                <a:spcPct val="0"/>
              </a:spcBef>
            </a:pPr>
            <a:r>
              <a:rPr lang="en-US" sz="11166" b="1">
                <a:solidFill>
                  <a:srgbClr val="051D40"/>
                </a:solidFill>
                <a:latin typeface="Cambria Bold"/>
                <a:ea typeface="Cambria Bold"/>
                <a:cs typeface="Cambria Bold"/>
                <a:sym typeface="Cambria Bold"/>
              </a:rPr>
              <a:t>EMOTION  DETECTION</a:t>
            </a:r>
          </a:p>
          <a:p>
            <a:pPr algn="l">
              <a:lnSpc>
                <a:spcPts val="15632"/>
              </a:lnSpc>
              <a:spcBef>
                <a:spcPct val="0"/>
              </a:spcBef>
            </a:pPr>
            <a:r>
              <a:rPr lang="en-US" sz="11166" b="1">
                <a:solidFill>
                  <a:srgbClr val="051D40"/>
                </a:solidFill>
                <a:latin typeface="Cambria Bold"/>
                <a:ea typeface="Cambria Bold"/>
                <a:cs typeface="Cambria Bold"/>
                <a:sym typeface="Cambria Bold"/>
              </a:rPr>
              <a:t>FROM TEXT 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1331" y="2315844"/>
            <a:ext cx="4244137" cy="100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8"/>
              </a:lnSpc>
              <a:spcBef>
                <a:spcPct val="0"/>
              </a:spcBef>
            </a:pPr>
            <a:r>
              <a:rPr lang="en-US" sz="5627" b="1" spc="-112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Task No. :05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7919" y="394696"/>
            <a:ext cx="17472161" cy="8542887"/>
            <a:chOff x="0" y="0"/>
            <a:chExt cx="4601722" cy="22499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01721" cy="2249978"/>
            </a:xfrm>
            <a:custGeom>
              <a:avLst/>
              <a:gdLst/>
              <a:ahLst/>
              <a:cxnLst/>
              <a:rect l="l" t="t" r="r" b="b"/>
              <a:pathLst>
                <a:path w="4601721" h="2249978">
                  <a:moveTo>
                    <a:pt x="0" y="0"/>
                  </a:moveTo>
                  <a:lnTo>
                    <a:pt x="4601721" y="0"/>
                  </a:lnTo>
                  <a:lnTo>
                    <a:pt x="4601721" y="2249978"/>
                  </a:lnTo>
                  <a:lnTo>
                    <a:pt x="0" y="2249978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01722" cy="2288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18535" y="4272995"/>
            <a:ext cx="16774206" cy="433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 spc="-7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If data was missing from the dataset, it was dropped using dropna.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 spc="-7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User handles, stopwords, and punctuations were removed from the dataset using neattext.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 spc="-7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Text was converted into numerical values using TF-IDF, which assigns importance to words that are frequent in a particular document but not common across all documents.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 spc="-7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After this, SMOTE was applied to oversample the minority emotion classes. It was used to handle class imbalance.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533558" y="6591059"/>
            <a:ext cx="4693046" cy="469304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458325" y="469637"/>
            <a:ext cx="6703045" cy="1003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 b="1" u="sng">
                <a:solidFill>
                  <a:srgbClr val="FDFDFD"/>
                </a:solidFill>
                <a:latin typeface="Cambria Bold"/>
                <a:ea typeface="Cambria Bold"/>
                <a:cs typeface="Cambria Bold"/>
                <a:sym typeface="Cambria Bold"/>
              </a:rPr>
              <a:t>Data Collection 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387738"/>
            <a:ext cx="16390829" cy="185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spc="-70" dirty="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The dataset is collected from an open source 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spc="-70" dirty="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The dataset includes a total of 34792 texts which is categorized into eight emotional classes(anger, disgust, fear, joy, neutral, sadness, shame, surprise) 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60617" y="3319412"/>
            <a:ext cx="8373809" cy="1003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 b="1" u="sng">
                <a:solidFill>
                  <a:srgbClr val="FDFDFD"/>
                </a:solidFill>
                <a:latin typeface="Cambria Bold"/>
                <a:ea typeface="Cambria Bold"/>
                <a:cs typeface="Cambria Bold"/>
                <a:sym typeface="Cambria Bold"/>
              </a:rPr>
              <a:t>Data Preprocessing -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8300"/>
            <a:ext cx="18288000" cy="1028700"/>
            <a:chOff x="0" y="0"/>
            <a:chExt cx="4866164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7715" y="606424"/>
            <a:ext cx="17472161" cy="8452535"/>
            <a:chOff x="0" y="0"/>
            <a:chExt cx="4601722" cy="21626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01721" cy="2162617"/>
            </a:xfrm>
            <a:custGeom>
              <a:avLst/>
              <a:gdLst/>
              <a:ahLst/>
              <a:cxnLst/>
              <a:rect l="l" t="t" r="r" b="b"/>
              <a:pathLst>
                <a:path w="4601721" h="2162617">
                  <a:moveTo>
                    <a:pt x="0" y="0"/>
                  </a:moveTo>
                  <a:lnTo>
                    <a:pt x="4601721" y="0"/>
                  </a:lnTo>
                  <a:lnTo>
                    <a:pt x="4601721" y="2162617"/>
                  </a:lnTo>
                  <a:lnTo>
                    <a:pt x="0" y="2162617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01722" cy="2200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8832" y="501650"/>
            <a:ext cx="4787001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b="1" u="sng">
                <a:solidFill>
                  <a:srgbClr val="FDFDFD"/>
                </a:solidFill>
                <a:latin typeface="Cambria Bold"/>
                <a:ea typeface="Cambria Bold"/>
                <a:cs typeface="Cambria Bold"/>
                <a:sym typeface="Cambria Bold"/>
              </a:rPr>
              <a:t>Data Splitting 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70661" y="759490"/>
            <a:ext cx="12048427" cy="120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70" dirty="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The new balanced dataset was split into training and test datasets where 20% of the data will be used for testing &amp; 80% for training.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8832" y="1842103"/>
            <a:ext cx="5323100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b="1" u="sng" dirty="0">
                <a:solidFill>
                  <a:srgbClr val="FDFDFD"/>
                </a:solidFill>
                <a:latin typeface="Cambria Bold"/>
                <a:ea typeface="Cambria Bold"/>
                <a:cs typeface="Cambria Bold"/>
                <a:sym typeface="Cambria Bold"/>
              </a:rPr>
              <a:t>Model Training 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379" y="2677066"/>
            <a:ext cx="16688825" cy="6355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6414" lvl="1" indent="-383207" algn="just">
              <a:lnSpc>
                <a:spcPts val="4969"/>
              </a:lnSpc>
              <a:buFont typeface="Arial"/>
              <a:buChar char="•"/>
            </a:pPr>
            <a:r>
              <a:rPr lang="en-US" sz="3549" spc="-70" dirty="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Logistic regression is used here for model training. It is a supervised machine learning algorithm that is used for classification tasks, where the goal is to predict the probability that an instance belongs to a given class or not.</a:t>
            </a:r>
          </a:p>
          <a:p>
            <a:pPr marL="766414" lvl="1" indent="-383207" algn="just">
              <a:lnSpc>
                <a:spcPts val="4969"/>
              </a:lnSpc>
              <a:buFont typeface="Arial"/>
              <a:buChar char="•"/>
            </a:pPr>
            <a:r>
              <a:rPr lang="en-US" sz="3549" spc="-70" dirty="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A </a:t>
            </a:r>
            <a:r>
              <a:rPr lang="en-US" sz="3549" spc="-70" dirty="0" err="1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LogisticRegression</a:t>
            </a:r>
            <a:r>
              <a:rPr lang="en-US" sz="3549" spc="-70" dirty="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 model object is created in the line:</a:t>
            </a:r>
          </a:p>
          <a:p>
            <a:pPr algn="just">
              <a:lnSpc>
                <a:spcPts val="4969"/>
              </a:lnSpc>
            </a:pPr>
            <a:r>
              <a:rPr lang="en-US" sz="3549" spc="-70" dirty="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        model = </a:t>
            </a:r>
            <a:r>
              <a:rPr lang="en-US" sz="3549" spc="-70" dirty="0" err="1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LogisticRegression</a:t>
            </a:r>
            <a:r>
              <a:rPr lang="en-US" sz="3549" spc="-70" dirty="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(</a:t>
            </a:r>
            <a:r>
              <a:rPr lang="en-US" sz="3549" spc="-70" dirty="0" err="1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max_iter</a:t>
            </a:r>
            <a:r>
              <a:rPr lang="en-US" sz="3549" spc="-70" dirty="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=3000, solver='</a:t>
            </a:r>
            <a:r>
              <a:rPr lang="en-US" sz="3549" spc="-70" dirty="0" err="1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liblinear</a:t>
            </a:r>
            <a:r>
              <a:rPr lang="en-US" sz="3549" spc="-70" dirty="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')</a:t>
            </a:r>
          </a:p>
          <a:p>
            <a:pPr marL="766414" lvl="1" indent="-383207" algn="just">
              <a:lnSpc>
                <a:spcPts val="4969"/>
              </a:lnSpc>
              <a:buFont typeface="Arial"/>
              <a:buChar char="•"/>
            </a:pPr>
            <a:r>
              <a:rPr lang="en-US" sz="3549" spc="-70" dirty="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After this, the model is fitted (trained) using </a:t>
            </a:r>
            <a:r>
              <a:rPr lang="en-US" sz="3549" spc="-70" dirty="0" err="1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X_train</a:t>
            </a:r>
            <a:r>
              <a:rPr lang="en-US" sz="3549" spc="-70" dirty="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 and </a:t>
            </a:r>
            <a:r>
              <a:rPr lang="en-US" sz="3549" spc="-70" dirty="0" err="1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y_train</a:t>
            </a:r>
            <a:r>
              <a:rPr lang="en-US" sz="3549" spc="-70" dirty="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</a:p>
          <a:p>
            <a:pPr marL="766414" lvl="1" indent="-383207" algn="just">
              <a:lnSpc>
                <a:spcPts val="4969"/>
              </a:lnSpc>
              <a:buFont typeface="Arial"/>
              <a:buChar char="•"/>
            </a:pPr>
            <a:r>
              <a:rPr lang="en-US" sz="3549" spc="-70" dirty="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Once training is completed, the trained model is saved and a function is defined with preprocessing steps to predict the emotion of sample examples.</a:t>
            </a:r>
          </a:p>
          <a:p>
            <a:pPr marL="766414" lvl="1" indent="-383207" algn="just">
              <a:lnSpc>
                <a:spcPts val="4969"/>
              </a:lnSpc>
              <a:buFont typeface="Arial"/>
              <a:buChar char="•"/>
            </a:pPr>
            <a:r>
              <a:rPr lang="en-US" sz="3549" spc="-70" dirty="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Afterward, the previously saved model and vectorizer are loaded to allow their reuse without retraining, especially in deployment.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1958399" y="-2134304"/>
            <a:ext cx="4693046" cy="469304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180233" y="6031734"/>
            <a:ext cx="5694559" cy="4015939"/>
          </a:xfrm>
          <a:custGeom>
            <a:avLst/>
            <a:gdLst/>
            <a:ahLst/>
            <a:cxnLst/>
            <a:rect l="l" t="t" r="r" b="b"/>
            <a:pathLst>
              <a:path w="5694559" h="4015939">
                <a:moveTo>
                  <a:pt x="0" y="0"/>
                </a:moveTo>
                <a:lnTo>
                  <a:pt x="5694558" y="0"/>
                </a:lnTo>
                <a:lnTo>
                  <a:pt x="5694558" y="4015939"/>
                </a:lnTo>
                <a:lnTo>
                  <a:pt x="0" y="4015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511927" y="209083"/>
            <a:ext cx="6895232" cy="5705804"/>
          </a:xfrm>
          <a:custGeom>
            <a:avLst/>
            <a:gdLst/>
            <a:ahLst/>
            <a:cxnLst/>
            <a:rect l="l" t="t" r="r" b="b"/>
            <a:pathLst>
              <a:path w="6895232" h="5705804">
                <a:moveTo>
                  <a:pt x="0" y="0"/>
                </a:moveTo>
                <a:lnTo>
                  <a:pt x="6895232" y="0"/>
                </a:lnTo>
                <a:lnTo>
                  <a:pt x="6895232" y="5705804"/>
                </a:lnTo>
                <a:lnTo>
                  <a:pt x="0" y="5705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968384" y="85258"/>
            <a:ext cx="5941456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 u="sng">
                <a:solidFill>
                  <a:srgbClr val="051D40"/>
                </a:solidFill>
                <a:latin typeface="Cambria Bold"/>
                <a:ea typeface="Cambria Bold"/>
                <a:cs typeface="Cambria Bold"/>
                <a:sym typeface="Cambria Bold"/>
              </a:rPr>
              <a:t>Result Analysis -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42153" y="1329249"/>
            <a:ext cx="8701847" cy="8326507"/>
            <a:chOff x="0" y="0"/>
            <a:chExt cx="2268737" cy="21708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68737" cy="2170879"/>
            </a:xfrm>
            <a:custGeom>
              <a:avLst/>
              <a:gdLst/>
              <a:ahLst/>
              <a:cxnLst/>
              <a:rect l="l" t="t" r="r" b="b"/>
              <a:pathLst>
                <a:path w="2268737" h="2170879">
                  <a:moveTo>
                    <a:pt x="12456" y="0"/>
                  </a:moveTo>
                  <a:lnTo>
                    <a:pt x="2256281" y="0"/>
                  </a:lnTo>
                  <a:cubicBezTo>
                    <a:pt x="2259585" y="0"/>
                    <a:pt x="2262753" y="1312"/>
                    <a:pt x="2265089" y="3648"/>
                  </a:cubicBezTo>
                  <a:cubicBezTo>
                    <a:pt x="2267425" y="5984"/>
                    <a:pt x="2268737" y="9152"/>
                    <a:pt x="2268737" y="12456"/>
                  </a:cubicBezTo>
                  <a:lnTo>
                    <a:pt x="2268737" y="2158423"/>
                  </a:lnTo>
                  <a:cubicBezTo>
                    <a:pt x="2268737" y="2161727"/>
                    <a:pt x="2267425" y="2164895"/>
                    <a:pt x="2265089" y="2167231"/>
                  </a:cubicBezTo>
                  <a:cubicBezTo>
                    <a:pt x="2262753" y="2169567"/>
                    <a:pt x="2259585" y="2170879"/>
                    <a:pt x="2256281" y="2170879"/>
                  </a:cubicBezTo>
                  <a:lnTo>
                    <a:pt x="12456" y="2170879"/>
                  </a:lnTo>
                  <a:cubicBezTo>
                    <a:pt x="9152" y="2170879"/>
                    <a:pt x="5984" y="2169567"/>
                    <a:pt x="3648" y="2167231"/>
                  </a:cubicBezTo>
                  <a:cubicBezTo>
                    <a:pt x="1312" y="2164895"/>
                    <a:pt x="0" y="2161727"/>
                    <a:pt x="0" y="2158423"/>
                  </a:cubicBezTo>
                  <a:lnTo>
                    <a:pt x="0" y="12456"/>
                  </a:lnTo>
                  <a:cubicBezTo>
                    <a:pt x="0" y="9152"/>
                    <a:pt x="1312" y="5984"/>
                    <a:pt x="3648" y="3648"/>
                  </a:cubicBezTo>
                  <a:cubicBezTo>
                    <a:pt x="5984" y="1312"/>
                    <a:pt x="9152" y="0"/>
                    <a:pt x="12456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268737" cy="2208979"/>
            </a:xfrm>
            <a:prstGeom prst="rect">
              <a:avLst/>
            </a:prstGeom>
          </p:spPr>
          <p:txBody>
            <a:bodyPr lIns="51317" tIns="51317" rIns="51317" bIns="5131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38474" y="1390029"/>
            <a:ext cx="8742972" cy="761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just">
              <a:lnSpc>
                <a:spcPts val="4620"/>
              </a:lnSpc>
              <a:buFont typeface="Arial"/>
              <a:buChar char="•"/>
            </a:pPr>
            <a:r>
              <a:rPr lang="en-US" sz="3300" spc="-66" dirty="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The evaluation metrics used here are accuracy, classification report, and confusion matrix.</a:t>
            </a:r>
          </a:p>
          <a:p>
            <a:pPr marL="712470" lvl="1" indent="-356235" algn="just">
              <a:lnSpc>
                <a:spcPts val="4620"/>
              </a:lnSpc>
              <a:buFont typeface="Arial"/>
              <a:buChar char="•"/>
            </a:pPr>
            <a:r>
              <a:rPr lang="en-US" sz="3300" spc="-66" dirty="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The model’s accuracy was recorded as 78.42%.</a:t>
            </a:r>
          </a:p>
          <a:p>
            <a:pPr marL="712470" lvl="1" indent="-356235" algn="just">
              <a:lnSpc>
                <a:spcPts val="4620"/>
              </a:lnSpc>
              <a:buFont typeface="Arial"/>
              <a:buChar char="•"/>
            </a:pPr>
            <a:r>
              <a:rPr lang="en-US" sz="3300" spc="-66" dirty="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Disgust, neutral, shame, and fear are found to have the highest recall among the classes for every model. This indicates that these emotions are correctly predicted most of the time.</a:t>
            </a:r>
          </a:p>
          <a:p>
            <a:pPr marL="712470" lvl="1" indent="-356235" algn="just">
              <a:lnSpc>
                <a:spcPts val="4620"/>
              </a:lnSpc>
              <a:buFont typeface="Arial"/>
              <a:buChar char="•"/>
            </a:pPr>
            <a:r>
              <a:rPr lang="en-US" sz="3300" spc="-66" dirty="0">
                <a:solidFill>
                  <a:srgbClr val="FDFDFD"/>
                </a:solidFill>
                <a:latin typeface="Cambria"/>
                <a:ea typeface="Cambria"/>
                <a:cs typeface="Cambria"/>
                <a:sym typeface="Cambria"/>
              </a:rPr>
              <a:t>Anger, sadness, joy and surprise are observed to have the lowest recall among the classes. This suggests that these emotions may have features that are difficult to be identified by the model.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18089" y="2346523"/>
            <a:ext cx="4693046" cy="469304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81937" y="4089807"/>
            <a:ext cx="7004748" cy="3934300"/>
            <a:chOff x="0" y="0"/>
            <a:chExt cx="9339665" cy="524573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9339665" cy="4771486"/>
              <a:chOff x="0" y="0"/>
              <a:chExt cx="1554321" cy="79407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554321" cy="794078"/>
              </a:xfrm>
              <a:custGeom>
                <a:avLst/>
                <a:gdLst/>
                <a:ahLst/>
                <a:cxnLst/>
                <a:rect l="l" t="t" r="r" b="b"/>
                <a:pathLst>
                  <a:path w="1554321" h="794078">
                    <a:moveTo>
                      <a:pt x="58312" y="0"/>
                    </a:moveTo>
                    <a:lnTo>
                      <a:pt x="1496009" y="0"/>
                    </a:lnTo>
                    <a:cubicBezTo>
                      <a:pt x="1511474" y="0"/>
                      <a:pt x="1526306" y="6144"/>
                      <a:pt x="1537241" y="17079"/>
                    </a:cubicBezTo>
                    <a:cubicBezTo>
                      <a:pt x="1548177" y="28015"/>
                      <a:pt x="1554321" y="42846"/>
                      <a:pt x="1554321" y="58312"/>
                    </a:cubicBezTo>
                    <a:lnTo>
                      <a:pt x="1554321" y="735766"/>
                    </a:lnTo>
                    <a:cubicBezTo>
                      <a:pt x="1554321" y="751231"/>
                      <a:pt x="1548177" y="766063"/>
                      <a:pt x="1537241" y="776999"/>
                    </a:cubicBezTo>
                    <a:cubicBezTo>
                      <a:pt x="1526306" y="787934"/>
                      <a:pt x="1511474" y="794078"/>
                      <a:pt x="1496009" y="794078"/>
                    </a:cubicBezTo>
                    <a:lnTo>
                      <a:pt x="58312" y="794078"/>
                    </a:lnTo>
                    <a:cubicBezTo>
                      <a:pt x="42846" y="794078"/>
                      <a:pt x="28015" y="787934"/>
                      <a:pt x="17079" y="776999"/>
                    </a:cubicBezTo>
                    <a:cubicBezTo>
                      <a:pt x="6144" y="766063"/>
                      <a:pt x="0" y="751231"/>
                      <a:pt x="0" y="735766"/>
                    </a:cubicBezTo>
                    <a:lnTo>
                      <a:pt x="0" y="58312"/>
                    </a:lnTo>
                    <a:cubicBezTo>
                      <a:pt x="0" y="42846"/>
                      <a:pt x="6144" y="28015"/>
                      <a:pt x="17079" y="17079"/>
                    </a:cubicBezTo>
                    <a:cubicBezTo>
                      <a:pt x="28015" y="6144"/>
                      <a:pt x="42846" y="0"/>
                      <a:pt x="58312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554321" cy="832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13907" y="1077585"/>
              <a:ext cx="8716977" cy="4168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198" lvl="1" indent="-323599" algn="just">
                <a:lnSpc>
                  <a:spcPts val="4196"/>
                </a:lnSpc>
                <a:buFont typeface="Arial"/>
                <a:buChar char="•"/>
              </a:pPr>
              <a:r>
                <a:rPr lang="en-US" sz="2997" b="1" spc="-59">
                  <a:solidFill>
                    <a:srgbClr val="051D40"/>
                  </a:solidFill>
                  <a:latin typeface="Cambria Bold"/>
                  <a:ea typeface="Cambria Bold"/>
                  <a:cs typeface="Cambria Bold"/>
                  <a:sym typeface="Cambria Bold"/>
                </a:rPr>
                <a:t>Collecting more data, especially for the less accurately predicted emotions.</a:t>
              </a:r>
            </a:p>
            <a:p>
              <a:pPr marL="647198" lvl="1" indent="-323599" algn="just">
                <a:lnSpc>
                  <a:spcPts val="4196"/>
                </a:lnSpc>
                <a:buFont typeface="Arial"/>
                <a:buChar char="•"/>
              </a:pPr>
              <a:r>
                <a:rPr lang="en-US" sz="2997" b="1" spc="-59">
                  <a:solidFill>
                    <a:srgbClr val="051D40"/>
                  </a:solidFill>
                  <a:latin typeface="Cambria Bold"/>
                  <a:ea typeface="Cambria Bold"/>
                  <a:cs typeface="Cambria Bold"/>
                  <a:sym typeface="Cambria Bold"/>
                </a:rPr>
                <a:t>Trying different feature extraction techniques.</a:t>
              </a:r>
            </a:p>
            <a:p>
              <a:pPr marL="0" lvl="0" indent="0" algn="just">
                <a:lnSpc>
                  <a:spcPts val="4196"/>
                </a:lnSpc>
                <a:spcBef>
                  <a:spcPct val="0"/>
                </a:spcBef>
              </a:pPr>
              <a:endParaRPr lang="en-US" sz="2997" b="1" spc="-59">
                <a:solidFill>
                  <a:srgbClr val="051D40"/>
                </a:solidFill>
                <a:latin typeface="Cambria Bold"/>
                <a:ea typeface="Cambria Bold"/>
                <a:cs typeface="Cambria Bold"/>
                <a:sym typeface="Cambria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594417" y="102191"/>
              <a:ext cx="4600298" cy="816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36"/>
                </a:lnSpc>
                <a:spcBef>
                  <a:spcPct val="0"/>
                </a:spcBef>
              </a:pPr>
              <a:r>
                <a:rPr lang="en-US" sz="3597" b="1" u="sng">
                  <a:solidFill>
                    <a:srgbClr val="051D40"/>
                  </a:solidFill>
                  <a:latin typeface="Cambria Bold"/>
                  <a:ea typeface="Cambria Bold"/>
                  <a:cs typeface="Cambria Bold"/>
                  <a:sym typeface="Cambria Bold"/>
                </a:rPr>
                <a:t>Findings :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784331" y="7860339"/>
            <a:ext cx="6989524" cy="2207310"/>
            <a:chOff x="0" y="0"/>
            <a:chExt cx="9319366" cy="294308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319366" cy="2943080"/>
              <a:chOff x="0" y="0"/>
              <a:chExt cx="1554321" cy="49085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554321" cy="490858"/>
              </a:xfrm>
              <a:custGeom>
                <a:avLst/>
                <a:gdLst/>
                <a:ahLst/>
                <a:cxnLst/>
                <a:rect l="l" t="t" r="r" b="b"/>
                <a:pathLst>
                  <a:path w="1554321" h="490858">
                    <a:moveTo>
                      <a:pt x="58312" y="0"/>
                    </a:moveTo>
                    <a:lnTo>
                      <a:pt x="1496009" y="0"/>
                    </a:lnTo>
                    <a:cubicBezTo>
                      <a:pt x="1511474" y="0"/>
                      <a:pt x="1526306" y="6144"/>
                      <a:pt x="1537241" y="17079"/>
                    </a:cubicBezTo>
                    <a:cubicBezTo>
                      <a:pt x="1548177" y="28015"/>
                      <a:pt x="1554321" y="42846"/>
                      <a:pt x="1554321" y="58312"/>
                    </a:cubicBezTo>
                    <a:lnTo>
                      <a:pt x="1554321" y="432547"/>
                    </a:lnTo>
                    <a:cubicBezTo>
                      <a:pt x="1554321" y="448012"/>
                      <a:pt x="1548177" y="462844"/>
                      <a:pt x="1537241" y="473779"/>
                    </a:cubicBezTo>
                    <a:cubicBezTo>
                      <a:pt x="1526306" y="484715"/>
                      <a:pt x="1511474" y="490858"/>
                      <a:pt x="1496009" y="490858"/>
                    </a:cubicBezTo>
                    <a:lnTo>
                      <a:pt x="58312" y="490858"/>
                    </a:lnTo>
                    <a:cubicBezTo>
                      <a:pt x="42846" y="490858"/>
                      <a:pt x="28015" y="484715"/>
                      <a:pt x="17079" y="473779"/>
                    </a:cubicBezTo>
                    <a:cubicBezTo>
                      <a:pt x="6144" y="462844"/>
                      <a:pt x="0" y="448012"/>
                      <a:pt x="0" y="432547"/>
                    </a:cubicBezTo>
                    <a:lnTo>
                      <a:pt x="0" y="58312"/>
                    </a:lnTo>
                    <a:cubicBezTo>
                      <a:pt x="0" y="42846"/>
                      <a:pt x="6144" y="28015"/>
                      <a:pt x="17079" y="17079"/>
                    </a:cubicBezTo>
                    <a:cubicBezTo>
                      <a:pt x="28015" y="6144"/>
                      <a:pt x="42846" y="0"/>
                      <a:pt x="58312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554321" cy="528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433857" y="880776"/>
              <a:ext cx="8451653" cy="1363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5793" lvl="1" indent="-322896" algn="l">
                <a:lnSpc>
                  <a:spcPts val="418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91" b="1" spc="-59">
                  <a:solidFill>
                    <a:srgbClr val="051D40"/>
                  </a:solidFill>
                  <a:latin typeface="Cambria Bold"/>
                  <a:ea typeface="Cambria Bold"/>
                  <a:cs typeface="Cambria Bold"/>
                  <a:sym typeface="Cambria Bold"/>
                </a:rPr>
                <a:t>Use BERT or transformer-based models for deeper understanding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372608" y="-85725"/>
              <a:ext cx="4590299" cy="815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25"/>
                </a:lnSpc>
                <a:spcBef>
                  <a:spcPct val="0"/>
                </a:spcBef>
              </a:pPr>
              <a:r>
                <a:rPr lang="en-US" sz="3589" b="1" u="sng">
                  <a:solidFill>
                    <a:srgbClr val="051D40"/>
                  </a:solidFill>
                  <a:latin typeface="Cambria Bold"/>
                  <a:ea typeface="Cambria Bold"/>
                  <a:cs typeface="Cambria Bold"/>
                  <a:sym typeface="Cambria Bold"/>
                </a:rPr>
                <a:t>Future Scope :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16856" y="1359113"/>
            <a:ext cx="7008375" cy="2761527"/>
            <a:chOff x="0" y="-76200"/>
            <a:chExt cx="9344501" cy="3682035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9344501" cy="3199058"/>
              <a:chOff x="0" y="0"/>
              <a:chExt cx="1554321" cy="53211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554321" cy="532116"/>
              </a:xfrm>
              <a:custGeom>
                <a:avLst/>
                <a:gdLst/>
                <a:ahLst/>
                <a:cxnLst/>
                <a:rect l="l" t="t" r="r" b="b"/>
                <a:pathLst>
                  <a:path w="1554321" h="532116">
                    <a:moveTo>
                      <a:pt x="58312" y="0"/>
                    </a:moveTo>
                    <a:lnTo>
                      <a:pt x="1496009" y="0"/>
                    </a:lnTo>
                    <a:cubicBezTo>
                      <a:pt x="1511474" y="0"/>
                      <a:pt x="1526306" y="6144"/>
                      <a:pt x="1537241" y="17079"/>
                    </a:cubicBezTo>
                    <a:cubicBezTo>
                      <a:pt x="1548177" y="28015"/>
                      <a:pt x="1554321" y="42846"/>
                      <a:pt x="1554321" y="58312"/>
                    </a:cubicBezTo>
                    <a:lnTo>
                      <a:pt x="1554321" y="473805"/>
                    </a:lnTo>
                    <a:cubicBezTo>
                      <a:pt x="1554321" y="489270"/>
                      <a:pt x="1548177" y="504102"/>
                      <a:pt x="1537241" y="515037"/>
                    </a:cubicBezTo>
                    <a:cubicBezTo>
                      <a:pt x="1526306" y="525973"/>
                      <a:pt x="1511474" y="532116"/>
                      <a:pt x="1496009" y="532116"/>
                    </a:cubicBezTo>
                    <a:lnTo>
                      <a:pt x="58312" y="532116"/>
                    </a:lnTo>
                    <a:cubicBezTo>
                      <a:pt x="42846" y="532116"/>
                      <a:pt x="28015" y="525973"/>
                      <a:pt x="17079" y="515037"/>
                    </a:cubicBezTo>
                    <a:cubicBezTo>
                      <a:pt x="6144" y="504102"/>
                      <a:pt x="0" y="489270"/>
                      <a:pt x="0" y="473805"/>
                    </a:cubicBezTo>
                    <a:lnTo>
                      <a:pt x="0" y="58312"/>
                    </a:lnTo>
                    <a:cubicBezTo>
                      <a:pt x="0" y="42846"/>
                      <a:pt x="6144" y="28015"/>
                      <a:pt x="17079" y="17079"/>
                    </a:cubicBezTo>
                    <a:cubicBezTo>
                      <a:pt x="28015" y="6144"/>
                      <a:pt x="42846" y="0"/>
                      <a:pt x="58312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554321" cy="5702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134835" y="-76200"/>
              <a:ext cx="4602680" cy="807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38"/>
                </a:lnSpc>
                <a:spcBef>
                  <a:spcPct val="0"/>
                </a:spcBef>
              </a:pPr>
              <a:r>
                <a:rPr lang="en-US" sz="3599" b="1" u="sng">
                  <a:solidFill>
                    <a:srgbClr val="051D40"/>
                  </a:solidFill>
                  <a:latin typeface="Cambria Bold"/>
                  <a:ea typeface="Cambria Bold"/>
                  <a:cs typeface="Cambria Bold"/>
                  <a:sym typeface="Cambria Bold"/>
                </a:rPr>
                <a:t>Limitations :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98952" y="796177"/>
              <a:ext cx="8931532" cy="2809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533" lvl="1" indent="-323766" algn="l">
                <a:lnSpc>
                  <a:spcPts val="4198"/>
                </a:lnSpc>
                <a:buFont typeface="Arial"/>
                <a:buChar char="•"/>
              </a:pPr>
              <a:r>
                <a:rPr lang="en-US" sz="2999" b="1" spc="-59" dirty="0">
                  <a:solidFill>
                    <a:srgbClr val="051D40"/>
                  </a:solidFill>
                  <a:latin typeface="Cambria Bold"/>
                  <a:ea typeface="Cambria Bold"/>
                  <a:cs typeface="Cambria Bold"/>
                  <a:sym typeface="Cambria Bold"/>
                </a:rPr>
                <a:t>Insufficient training data for anger, joy, surprise and sadness.</a:t>
              </a:r>
            </a:p>
            <a:p>
              <a:pPr marL="647533" lvl="1" indent="-323766" algn="l">
                <a:lnSpc>
                  <a:spcPts val="4198"/>
                </a:lnSpc>
                <a:buFont typeface="Arial"/>
                <a:buChar char="•"/>
              </a:pPr>
              <a:r>
                <a:rPr lang="en-US" sz="2999" b="1" spc="-59" dirty="0">
                  <a:solidFill>
                    <a:srgbClr val="051D40"/>
                  </a:solidFill>
                  <a:latin typeface="Cambria Bold"/>
                  <a:ea typeface="Cambria Bold"/>
                  <a:cs typeface="Cambria Bold"/>
                  <a:sym typeface="Cambria Bold"/>
                </a:rPr>
                <a:t>Dataset is imbalanced.</a:t>
              </a:r>
            </a:p>
            <a:p>
              <a:pPr algn="l">
                <a:lnSpc>
                  <a:spcPts val="4198"/>
                </a:lnSpc>
              </a:pPr>
              <a:endParaRPr lang="en-US" sz="2999" b="1" spc="-59" dirty="0">
                <a:solidFill>
                  <a:srgbClr val="051D40"/>
                </a:solidFill>
                <a:latin typeface="Cambria Bold"/>
                <a:ea typeface="Cambria Bold"/>
                <a:cs typeface="Cambria Bold"/>
                <a:sym typeface="Cambria Bold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161723" y="355568"/>
            <a:ext cx="12349965" cy="87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5108" b="1" u="sng">
                <a:solidFill>
                  <a:srgbClr val="FDFDFD"/>
                </a:solidFill>
                <a:latin typeface="Cambria Bold"/>
                <a:ea typeface="Cambria Bold"/>
                <a:cs typeface="Cambria Bold"/>
                <a:sym typeface="Cambria Bold"/>
              </a:rPr>
              <a:t>Future Scope And Limitations -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18089" y="2346523"/>
            <a:ext cx="4693046" cy="469304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67877" y="3311139"/>
            <a:ext cx="14530226" cy="2804971"/>
            <a:chOff x="-12288606" y="-6065601"/>
            <a:chExt cx="19373635" cy="3739962"/>
          </a:xfrm>
        </p:grpSpPr>
        <p:sp>
          <p:nvSpPr>
            <p:cNvPr id="17" name="TextBox 17"/>
            <p:cNvSpPr txBox="1"/>
            <p:nvPr/>
          </p:nvSpPr>
          <p:spPr>
            <a:xfrm>
              <a:off x="-8791108" y="-6065601"/>
              <a:ext cx="9319366" cy="3171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4625508" y="-6060852"/>
              <a:ext cx="8451652" cy="654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5793" lvl="1" indent="-322896" algn="l">
                <a:lnSpc>
                  <a:spcPts val="4187"/>
                </a:lnSpc>
                <a:spcBef>
                  <a:spcPct val="0"/>
                </a:spcBef>
                <a:buFont typeface="Arial"/>
                <a:buChar char="•"/>
              </a:pPr>
              <a:endParaRPr lang="en-US" sz="2991" b="1" spc="-59" dirty="0">
                <a:solidFill>
                  <a:srgbClr val="051D40"/>
                </a:solidFill>
                <a:latin typeface="Cambria Bold"/>
                <a:ea typeface="Cambria Bold"/>
                <a:cs typeface="Cambria Bold"/>
                <a:sym typeface="Cambria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-12288606" y="-3666776"/>
              <a:ext cx="19373635" cy="13411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025"/>
                </a:lnSpc>
                <a:spcBef>
                  <a:spcPct val="0"/>
                </a:spcBef>
              </a:pPr>
              <a:r>
                <a:rPr lang="en-US" sz="180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Bold"/>
                  <a:ea typeface="Cambria Bold"/>
                  <a:cs typeface="Cambria Bold"/>
                  <a:sym typeface="Cambria Bold"/>
                </a:rPr>
                <a:t>THANK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9282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456</Words>
  <Application>Microsoft Office PowerPoint</Application>
  <PresentationFormat>Custom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Cambria Bold</vt:lpstr>
      <vt:lpstr>Calibri</vt:lpstr>
      <vt:lpstr>Arial</vt:lpstr>
      <vt:lpstr>Cambria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dc:creator>RUPSA</dc:creator>
  <cp:lastModifiedBy>RUPSA</cp:lastModifiedBy>
  <cp:revision>3</cp:revision>
  <dcterms:created xsi:type="dcterms:W3CDTF">2006-08-16T00:00:00Z</dcterms:created>
  <dcterms:modified xsi:type="dcterms:W3CDTF">2025-05-17T10:11:06Z</dcterms:modified>
  <dc:identifier>DAGnrcUDHYM</dc:identifier>
</cp:coreProperties>
</file>